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71" r:id="rId5"/>
    <p:sldId id="260" r:id="rId6"/>
    <p:sldId id="263" r:id="rId7"/>
    <p:sldId id="276" r:id="rId8"/>
    <p:sldId id="298" r:id="rId9"/>
    <p:sldId id="300" r:id="rId10"/>
    <p:sldId id="312" r:id="rId11"/>
    <p:sldId id="299" r:id="rId12"/>
    <p:sldId id="261" r:id="rId13"/>
    <p:sldId id="304" r:id="rId14"/>
    <p:sldId id="264" r:id="rId15"/>
    <p:sldId id="305" r:id="rId16"/>
    <p:sldId id="306" r:id="rId17"/>
    <p:sldId id="307" r:id="rId18"/>
    <p:sldId id="297" r:id="rId19"/>
    <p:sldId id="308" r:id="rId20"/>
    <p:sldId id="266" r:id="rId21"/>
    <p:sldId id="310" r:id="rId22"/>
    <p:sldId id="309" r:id="rId23"/>
    <p:sldId id="311" r:id="rId24"/>
  </p:sldIdLst>
  <p:sldSz cx="18288000" cy="10287000"/>
  <p:notesSz cx="6858000" cy="9144000"/>
  <p:embeddedFontLst>
    <p:embeddedFont>
      <p:font typeface="Abadi" panose="020B0604020104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033" autoAdjust="0"/>
  </p:normalViewPr>
  <p:slideViewPr>
    <p:cSldViewPr>
      <p:cViewPr>
        <p:scale>
          <a:sx n="50" d="100"/>
          <a:sy n="50" d="100"/>
        </p:scale>
        <p:origin x="1094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59" y="5153318"/>
            <a:ext cx="6380099" cy="2610171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9424268" y="787942"/>
            <a:ext cx="2869692" cy="321012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12563208" y="744166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10992189" y="3465473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12563208" y="6143003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14105211" y="3465472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11041" y="1614362"/>
            <a:ext cx="2869692" cy="15820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7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563208" y="1614362"/>
            <a:ext cx="2857335" cy="15820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82924" y="4267088"/>
            <a:ext cx="2872041" cy="163379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14477" y="4240193"/>
            <a:ext cx="2869692" cy="16606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550851" y="6946906"/>
            <a:ext cx="2869692" cy="16135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946457" y="909263"/>
            <a:ext cx="2869692" cy="321012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5690721" y="758758"/>
            <a:ext cx="2597282" cy="3239312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7247146" y="3654981"/>
            <a:ext cx="1047033" cy="2803422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5690721" y="6172192"/>
            <a:ext cx="2597282" cy="3239312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7879405" y="3436289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9465050" y="6084637"/>
            <a:ext cx="2869692" cy="32393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726948" y="9326881"/>
            <a:ext cx="6172200" cy="547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6791254" y="9326881"/>
            <a:ext cx="687888" cy="54768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8989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765" y="3024869"/>
            <a:ext cx="6661782" cy="4163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962348" y="3007458"/>
            <a:ext cx="5390388" cy="432054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8853" y="4367672"/>
            <a:ext cx="2355918" cy="160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1" cap="all" baseline="0">
                <a:solidFill>
                  <a:schemeClr val="accent6"/>
                </a:solidFill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72565" y="833472"/>
            <a:ext cx="7568493" cy="8674644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079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765" y="3024869"/>
            <a:ext cx="6661782" cy="4163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962348" y="3007458"/>
            <a:ext cx="5390388" cy="432054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700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78853" y="4367672"/>
            <a:ext cx="2355918" cy="160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2700" b="1" cap="all" baseline="0">
                <a:solidFill>
                  <a:schemeClr val="accent6"/>
                </a:solidFill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72565" y="833472"/>
            <a:ext cx="7568493" cy="8674644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65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4" y="760614"/>
            <a:ext cx="15773400" cy="167315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881744" y="2433766"/>
            <a:ext cx="16334694" cy="6233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534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4.pn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4.pn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24.png"/><Relationship Id="rId7" Type="http://schemas.openxmlformats.org/officeDocument/2006/relationships/image" Target="../media/image3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hyperlink" Target="20_Family%20Expanse%20Manager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youtube.com/@DroneDJ" TargetMode="External"/><Relationship Id="rId7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@DroneValley" TargetMode="External"/><Relationship Id="rId4" Type="http://schemas.openxmlformats.org/officeDocument/2006/relationships/hyperlink" Target="https://www.youtube.com/@CaptainDron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9.jpe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9.jpe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67609" y="-331470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4324322" y="10287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46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38400" y="2966364"/>
            <a:ext cx="13180042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sz="13374" b="1" spc="-829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DRONZA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586896" y="726124"/>
            <a:ext cx="5344807" cy="828445"/>
          </a:xfrm>
          <a:custGeom>
            <a:avLst/>
            <a:gdLst/>
            <a:ahLst/>
            <a:cxnLst/>
            <a:rect l="l" t="t" r="r" b="b"/>
            <a:pathLst>
              <a:path w="5344807" h="828445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57131" y="8433629"/>
            <a:ext cx="5286429" cy="1044070"/>
          </a:xfrm>
          <a:custGeom>
            <a:avLst/>
            <a:gdLst/>
            <a:ahLst/>
            <a:cxnLst/>
            <a:rect l="l" t="t" r="r" b="b"/>
            <a:pathLst>
              <a:path w="5286429" h="1044070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4419600" y="4457700"/>
            <a:ext cx="8382000" cy="808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000" spc="-310" dirty="0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Web Designing &amp;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3BD84-31BA-DECF-F583-93E107E76BD8}"/>
              </a:ext>
            </a:extLst>
          </p:cNvPr>
          <p:cNvSpPr txBox="1"/>
          <p:nvPr/>
        </p:nvSpPr>
        <p:spPr>
          <a:xfrm>
            <a:off x="5715000" y="5268180"/>
            <a:ext cx="8382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A3F70-2BB7-AB9D-4BDA-B593DC9B5A12}"/>
              </a:ext>
            </a:extLst>
          </p:cNvPr>
          <p:cNvSpPr txBox="1"/>
          <p:nvPr/>
        </p:nvSpPr>
        <p:spPr>
          <a:xfrm>
            <a:off x="5715000" y="5753100"/>
            <a:ext cx="876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 :- Asst. prof. Ashish Solanki</a:t>
            </a:r>
          </a:p>
        </p:txBody>
      </p:sp>
      <p:pic>
        <p:nvPicPr>
          <p:cNvPr id="10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73152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28E98-EDB6-BD52-D6B1-BC3F0D96D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FC270B-E496-F155-4B05-3F81DA920B7D}"/>
              </a:ext>
            </a:extLst>
          </p:cNvPr>
          <p:cNvSpPr/>
          <p:nvPr/>
        </p:nvSpPr>
        <p:spPr>
          <a:xfrm rot="-10155639">
            <a:off x="-968540" y="-26181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9D2F7F-8360-3403-ADE3-7D3830293659}"/>
              </a:ext>
            </a:extLst>
          </p:cNvPr>
          <p:cNvSpPr txBox="1"/>
          <p:nvPr/>
        </p:nvSpPr>
        <p:spPr>
          <a:xfrm>
            <a:off x="5447711" y="240194"/>
            <a:ext cx="7392577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endParaRPr lang="en-IN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  <a:p>
            <a:pPr algn="ctr">
              <a:lnSpc>
                <a:spcPts val="7276"/>
              </a:lnSpc>
            </a:pP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2</a:t>
            </a:r>
            <a:r>
              <a:rPr lang="en-IN" sz="6000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nd</a:t>
            </a: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 </a:t>
            </a:r>
            <a:r>
              <a:rPr lang="en-IN" sz="7501" b="1" spc="-465" dirty="0" err="1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daigram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1E89A54-93EE-B224-CE2B-409B27E4935D}"/>
              </a:ext>
            </a:extLst>
          </p:cNvPr>
          <p:cNvSpPr/>
          <p:nvPr/>
        </p:nvSpPr>
        <p:spPr>
          <a:xfrm>
            <a:off x="11049000" y="-266700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242" name="Picture 2" descr="Air Drone  icon">
            <a:extLst>
              <a:ext uri="{FF2B5EF4-FFF2-40B4-BE49-F238E27FC236}">
                <a16:creationId xmlns:a16="http://schemas.microsoft.com/office/drawing/2014/main" id="{0ECA9D64-1412-5346-F6BF-406DDFC5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0" y="433398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shot 2025-03-28 at 06-00-24 Slide 1 - 75_documantation.pd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0" y="2705100"/>
            <a:ext cx="9906000" cy="62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56340-95A4-8829-96DA-15C1680A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1EB27B-6883-0B0A-D435-BFB383FBC349}"/>
              </a:ext>
            </a:extLst>
          </p:cNvPr>
          <p:cNvSpPr/>
          <p:nvPr/>
        </p:nvSpPr>
        <p:spPr>
          <a:xfrm rot="-10155639">
            <a:off x="-968540" y="-26181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80BFD81-CE48-B0C0-9B8B-70DC66F9CF66}"/>
              </a:ext>
            </a:extLst>
          </p:cNvPr>
          <p:cNvSpPr txBox="1"/>
          <p:nvPr/>
        </p:nvSpPr>
        <p:spPr>
          <a:xfrm>
            <a:off x="5447711" y="240194"/>
            <a:ext cx="7392577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endParaRPr lang="en-IN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  <a:p>
            <a:pPr algn="ctr">
              <a:lnSpc>
                <a:spcPts val="7276"/>
              </a:lnSpc>
            </a:pP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3</a:t>
            </a:r>
            <a:r>
              <a:rPr lang="en-IN" sz="6000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rd </a:t>
            </a:r>
            <a:r>
              <a:rPr lang="en-IN" sz="7501" b="1" spc="-465" dirty="0" err="1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daigram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86D8343-D778-7487-FC9A-4CD907EDA5E8}"/>
              </a:ext>
            </a:extLst>
          </p:cNvPr>
          <p:cNvSpPr/>
          <p:nvPr/>
        </p:nvSpPr>
        <p:spPr>
          <a:xfrm>
            <a:off x="11049000" y="-266700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8194" name="Picture 2" descr="Air Drone  icon">
            <a:extLst>
              <a:ext uri="{FF2B5EF4-FFF2-40B4-BE49-F238E27FC236}">
                <a16:creationId xmlns:a16="http://schemas.microsoft.com/office/drawing/2014/main" id="{E5BA0A5B-46A0-8588-D143-14C8CA70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600" y="336796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creenshot 2025-03-28 at 06-05-03 Slide 1 - 75_documantation.pd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3600" y="2777489"/>
            <a:ext cx="13106400" cy="67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2111540" y="-29229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4994" y="1774082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9866830" y="1766462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2906645"/>
            <a:ext cx="7639488" cy="6808855"/>
          </a:xfrm>
          <a:custGeom>
            <a:avLst/>
            <a:gdLst/>
            <a:ahLst/>
            <a:cxnLst/>
            <a:rect l="l" t="t" r="r" b="b"/>
            <a:pathLst>
              <a:path w="7639488" h="3759265">
                <a:moveTo>
                  <a:pt x="0" y="0"/>
                </a:moveTo>
                <a:lnTo>
                  <a:pt x="7639489" y="0"/>
                </a:lnTo>
                <a:lnTo>
                  <a:pt x="7639489" y="3759264"/>
                </a:lnTo>
                <a:lnTo>
                  <a:pt x="0" y="375926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32171" y="3473414"/>
            <a:ext cx="6223657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 err="1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banner_data</a:t>
            </a:r>
            <a:endParaRPr lang="en-US" sz="4000" spc="-154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 err="1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Fnq</a:t>
            </a:r>
            <a:endParaRPr lang="en-US" sz="4000" spc="-154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 err="1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Login_data</a:t>
            </a:r>
            <a:endParaRPr lang="en-US" sz="4000" spc="-154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Order 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Product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spc="-154" dirty="0" err="1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Services_data</a:t>
            </a:r>
            <a:endParaRPr lang="en-US" sz="4000" spc="-154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69390" y="1570141"/>
            <a:ext cx="9193616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200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Database table’s name</a:t>
            </a:r>
          </a:p>
        </p:txBody>
      </p:sp>
      <p:pic>
        <p:nvPicPr>
          <p:cNvPr id="11266" name="Picture 2" descr="Air Drone  icon">
            <a:extLst>
              <a:ext uri="{FF2B5EF4-FFF2-40B4-BE49-F238E27FC236}">
                <a16:creationId xmlns:a16="http://schemas.microsoft.com/office/drawing/2014/main" id="{5E05E71E-23F7-41E6-05BB-30E9022A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0" y="55387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08" y="3221196"/>
            <a:ext cx="8777601" cy="7108008"/>
          </a:xfrm>
        </p:spPr>
        <p:txBody>
          <a:bodyPr/>
          <a:lstStyle/>
          <a:p>
            <a:r>
              <a:rPr lang="en-US" sz="10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br>
              <a:rPr lang="en-US" sz="10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endParaRPr lang="en-IN" sz="10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93656" y="4292056"/>
            <a:ext cx="2869692" cy="1582091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Client side interface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095527" y="4292055"/>
            <a:ext cx="2869692" cy="1660686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Admin side </a:t>
            </a:r>
            <a:r>
              <a:rPr lang="en-US" sz="3600" dirty="0" err="1">
                <a:solidFill>
                  <a:schemeClr val="tx1"/>
                </a:solidFill>
              </a:rPr>
              <a:t>interace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2052" name="Picture 4" descr="Air Drone  icon">
            <a:extLst>
              <a:ext uri="{FF2B5EF4-FFF2-40B4-BE49-F238E27FC236}">
                <a16:creationId xmlns:a16="http://schemas.microsoft.com/office/drawing/2014/main" id="{F10D1C75-0C22-F763-30D4-DD52FB12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269" y="174965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1976706" y="-26943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899121" y="430650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8115" y="-237625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34000" y="565557"/>
            <a:ext cx="811588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All Block of </a:t>
            </a:r>
            <a:r>
              <a:rPr lang="en-US" sz="7501" b="1" spc="-465" dirty="0" err="1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Dronza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17259300" y="8029729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2E6FDA-C7AF-18A3-7065-DC2C9C8DFD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3" y="1629572"/>
            <a:ext cx="10267950" cy="389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40E3CC-E0A6-CED8-4110-F6C11F38AD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3" y="5711800"/>
            <a:ext cx="10287000" cy="389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Air Drone  icon">
            <a:extLst>
              <a:ext uri="{FF2B5EF4-FFF2-40B4-BE49-F238E27FC236}">
                <a16:creationId xmlns:a16="http://schemas.microsoft.com/office/drawing/2014/main" id="{4E476E59-D45F-C63F-0ADD-0B36526D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0" y="506274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683CC-9DCE-B894-7B66-1050447C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05F994-25BA-098A-B4F9-A5622E752907}"/>
              </a:ext>
            </a:extLst>
          </p:cNvPr>
          <p:cNvSpPr/>
          <p:nvPr/>
        </p:nvSpPr>
        <p:spPr>
          <a:xfrm rot="-10155639">
            <a:off x="-1976706" y="-26943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FC56B57-D12E-DB0D-A3B5-1AA742803327}"/>
              </a:ext>
            </a:extLst>
          </p:cNvPr>
          <p:cNvSpPr/>
          <p:nvPr/>
        </p:nvSpPr>
        <p:spPr>
          <a:xfrm>
            <a:off x="-1899121" y="430650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9190AFC-B6FB-B261-4B6C-9633024F49E9}"/>
              </a:ext>
            </a:extLst>
          </p:cNvPr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6B671B-E9F3-F9B2-70F7-2035452CC71C}"/>
              </a:ext>
            </a:extLst>
          </p:cNvPr>
          <p:cNvSpPr/>
          <p:nvPr/>
        </p:nvSpPr>
        <p:spPr>
          <a:xfrm>
            <a:off x="878115" y="-237625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B2EF9F7-B0DD-790F-9185-DAD261A361FF}"/>
              </a:ext>
            </a:extLst>
          </p:cNvPr>
          <p:cNvSpPr/>
          <p:nvPr/>
        </p:nvSpPr>
        <p:spPr>
          <a:xfrm rot="-10800000">
            <a:off x="17259300" y="8029729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F471B-9CCE-C546-E6FA-1035356193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3" y="1629572"/>
            <a:ext cx="10286999" cy="389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132097-E381-5D85-65B2-E71390F00A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3" y="6040014"/>
            <a:ext cx="102870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4" name="Picture 2" descr="Air Drone  icon">
            <a:extLst>
              <a:ext uri="{FF2B5EF4-FFF2-40B4-BE49-F238E27FC236}">
                <a16:creationId xmlns:a16="http://schemas.microsoft.com/office/drawing/2014/main" id="{A81E6249-0068-1C1F-FE1D-49777C9F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82" y="290684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8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E8E2E-86B9-C04D-AB4D-FDC013D7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2E4330-3232-5D94-DE45-9E59A84BE9E3}"/>
              </a:ext>
            </a:extLst>
          </p:cNvPr>
          <p:cNvSpPr/>
          <p:nvPr/>
        </p:nvSpPr>
        <p:spPr>
          <a:xfrm rot="-10155639">
            <a:off x="-1954091" y="-26943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3D4DCF1-3A6E-ABE8-0280-782AB7F03DE9}"/>
              </a:ext>
            </a:extLst>
          </p:cNvPr>
          <p:cNvSpPr/>
          <p:nvPr/>
        </p:nvSpPr>
        <p:spPr>
          <a:xfrm>
            <a:off x="-1899121" y="430650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44F8DB6-1AEF-C6DC-B328-9DCEA27EDCC9}"/>
              </a:ext>
            </a:extLst>
          </p:cNvPr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BBFDFF-E046-7252-B0F4-C9EA2E72310B}"/>
              </a:ext>
            </a:extLst>
          </p:cNvPr>
          <p:cNvSpPr/>
          <p:nvPr/>
        </p:nvSpPr>
        <p:spPr>
          <a:xfrm>
            <a:off x="878115" y="-237625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C441AB1-4FC3-6F5A-AECD-D3C5019999E5}"/>
              </a:ext>
            </a:extLst>
          </p:cNvPr>
          <p:cNvSpPr/>
          <p:nvPr/>
        </p:nvSpPr>
        <p:spPr>
          <a:xfrm rot="-10800000">
            <a:off x="17259300" y="8029729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245F31-9E85-464B-19E4-D3215AEA3D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3" y="1629572"/>
            <a:ext cx="10313183" cy="389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EA1763-F499-84A6-335E-6DD072A68B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3" y="6040014"/>
            <a:ext cx="10313183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38" name="Picture 2" descr="Air Drone  icon">
            <a:extLst>
              <a:ext uri="{FF2B5EF4-FFF2-40B4-BE49-F238E27FC236}">
                <a16:creationId xmlns:a16="http://schemas.microsoft.com/office/drawing/2014/main" id="{9C9228C8-B175-9205-875D-48C50778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82" y="56555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EDD60-82C3-6722-3522-3435530C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1DDBF-12D6-D313-DC03-FF9729073C75}"/>
              </a:ext>
            </a:extLst>
          </p:cNvPr>
          <p:cNvSpPr/>
          <p:nvPr/>
        </p:nvSpPr>
        <p:spPr>
          <a:xfrm rot="-10155639">
            <a:off x="-1976706" y="-26943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0C514D2-8F9F-503E-8F0E-1B21D832A8D8}"/>
              </a:ext>
            </a:extLst>
          </p:cNvPr>
          <p:cNvSpPr/>
          <p:nvPr/>
        </p:nvSpPr>
        <p:spPr>
          <a:xfrm>
            <a:off x="-1899121" y="430650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6434211-2278-A776-A51E-D8A08C99F836}"/>
              </a:ext>
            </a:extLst>
          </p:cNvPr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33F1323-BBAA-E2F9-BAC2-199F215A4159}"/>
              </a:ext>
            </a:extLst>
          </p:cNvPr>
          <p:cNvSpPr/>
          <p:nvPr/>
        </p:nvSpPr>
        <p:spPr>
          <a:xfrm>
            <a:off x="878115" y="-237625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49F8A53-4ECF-ABBD-BA7B-5673EFED645C}"/>
              </a:ext>
            </a:extLst>
          </p:cNvPr>
          <p:cNvSpPr/>
          <p:nvPr/>
        </p:nvSpPr>
        <p:spPr>
          <a:xfrm rot="-10800000">
            <a:off x="17259300" y="8029729"/>
            <a:ext cx="301171" cy="2409367"/>
          </a:xfrm>
          <a:custGeom>
            <a:avLst/>
            <a:gdLst/>
            <a:ahLst/>
            <a:cxnLst/>
            <a:rect l="l" t="t" r="r" b="b"/>
            <a:pathLst>
              <a:path w="301171" h="2409367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0FBC59-9B44-8246-D6D9-4B1D868DD2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3" y="1629572"/>
            <a:ext cx="10313183" cy="3894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7FD3CC-36F9-B894-B2BC-4D42A9B25E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0022" y="6040014"/>
            <a:ext cx="10313183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2" name="Picture 2" descr="Air Drone  icon">
            <a:extLst>
              <a:ext uri="{FF2B5EF4-FFF2-40B4-BE49-F238E27FC236}">
                <a16:creationId xmlns:a16="http://schemas.microsoft.com/office/drawing/2014/main" id="{1B3A8ECB-EB2D-6141-90DD-DC2139DC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582" y="75876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7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39246" y="4590509"/>
            <a:ext cx="4035131" cy="1556051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pic>
        <p:nvPicPr>
          <p:cNvPr id="48" name="Picture placeholder 19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blipFill>
            <a:blip r:embed="rId3" cstate="print"/>
            <a:stretch>
              <a:fillRect/>
            </a:stretch>
          </a:blip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561D-4392-F56B-F57F-3B545511707C}"/>
              </a:ext>
            </a:extLst>
          </p:cNvPr>
          <p:cNvSpPr txBox="1"/>
          <p:nvPr/>
        </p:nvSpPr>
        <p:spPr>
          <a:xfrm>
            <a:off x="9372600" y="2138457"/>
            <a:ext cx="102870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REVIEW’S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</a:t>
            </a:r>
          </a:p>
          <a:p>
            <a:pPr>
              <a:lnSpc>
                <a:spcPct val="150000"/>
              </a:lnSpc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PROCESSING</a:t>
            </a:r>
          </a:p>
          <a:p>
            <a:pPr>
              <a:lnSpc>
                <a:spcPct val="150000"/>
              </a:lnSpc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CUSTOMER SUPPORT</a:t>
            </a:r>
            <a:endParaRPr lang="en-IN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Air Drone  icon">
            <a:extLst>
              <a:ext uri="{FF2B5EF4-FFF2-40B4-BE49-F238E27FC236}">
                <a16:creationId xmlns:a16="http://schemas.microsoft.com/office/drawing/2014/main" id="{9F3047A7-2A44-7245-E5C3-89FA5FF5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46199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39246" y="4590509"/>
            <a:ext cx="4035131" cy="1556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spc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  <a:p>
            <a:endParaRPr lang="en-US" sz="4950" dirty="0"/>
          </a:p>
        </p:txBody>
      </p:sp>
      <p:pic>
        <p:nvPicPr>
          <p:cNvPr id="48" name="Picture placeholder 19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blipFill>
            <a:blip r:embed="rId3" cstate="print"/>
            <a:stretch>
              <a:fillRect/>
            </a:stretch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E25A2-59EB-2EF2-C3F0-36556DA0617F}"/>
              </a:ext>
            </a:extLst>
          </p:cNvPr>
          <p:cNvSpPr txBox="1"/>
          <p:nvPr/>
        </p:nvSpPr>
        <p:spPr>
          <a:xfrm>
            <a:off x="8834292" y="4324614"/>
            <a:ext cx="9518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TESTING</a:t>
            </a:r>
            <a:endParaRPr lang="en-IN" sz="4400" b="1" spc="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hlinkClick r:id="rId4" action="ppaction://hlinkfile"/>
            <a:extLst>
              <a:ext uri="{FF2B5EF4-FFF2-40B4-BE49-F238E27FC236}">
                <a16:creationId xmlns:a16="http://schemas.microsoft.com/office/drawing/2014/main" id="{A9017BDF-85D9-AC2C-7E45-7DA0EAF28CF9}"/>
              </a:ext>
            </a:extLst>
          </p:cNvPr>
          <p:cNvSpPr txBox="1"/>
          <p:nvPr/>
        </p:nvSpPr>
        <p:spPr>
          <a:xfrm>
            <a:off x="8829675" y="3388130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  <a:endParaRPr lang="en-IN" sz="4400" b="1" spc="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FEA03-EDC4-91F5-C13F-6ECE48030098}"/>
              </a:ext>
            </a:extLst>
          </p:cNvPr>
          <p:cNvSpPr txBox="1"/>
          <p:nvPr/>
        </p:nvSpPr>
        <p:spPr>
          <a:xfrm>
            <a:off x="8825060" y="5294111"/>
            <a:ext cx="95280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  <a:endParaRPr lang="en-IN" sz="4400" b="1" spc="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E4FE7-42DD-7044-977C-A14ED2380542}"/>
              </a:ext>
            </a:extLst>
          </p:cNvPr>
          <p:cNvSpPr txBox="1"/>
          <p:nvPr/>
        </p:nvSpPr>
        <p:spPr>
          <a:xfrm>
            <a:off x="8829674" y="6230595"/>
            <a:ext cx="102965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b="1" spc="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TESTING</a:t>
            </a:r>
            <a:endParaRPr lang="en-IN" sz="4400" b="1" spc="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Air Drone  icon">
            <a:extLst>
              <a:ext uri="{FF2B5EF4-FFF2-40B4-BE49-F238E27FC236}">
                <a16:creationId xmlns:a16="http://schemas.microsoft.com/office/drawing/2014/main" id="{8220C79F-02E0-EA45-9A6C-154D1CB6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800" y="461997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96609" y="-224790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pPr algn="ctr"/>
            <a:endParaRPr lang="en-US" sz="1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914400" y="-76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292739" y="178666"/>
            <a:ext cx="1839300" cy="2160705"/>
          </a:xfrm>
          <a:custGeom>
            <a:avLst/>
            <a:gdLst/>
            <a:ahLst/>
            <a:cxnLst/>
            <a:rect l="l" t="t" r="r" b="b"/>
            <a:pathLst>
              <a:path w="1839300" h="2160705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0" y="1413547"/>
            <a:ext cx="7392577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OUR TEAM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16183948" y="7967015"/>
            <a:ext cx="1839300" cy="2160705"/>
          </a:xfrm>
          <a:custGeom>
            <a:avLst/>
            <a:gdLst/>
            <a:ahLst/>
            <a:cxnLst/>
            <a:rect l="l" t="t" r="r" b="b"/>
            <a:pathLst>
              <a:path w="1839300" h="2160705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89764" y="-4785775"/>
            <a:ext cx="10509294" cy="10509294"/>
          </a:xfrm>
          <a:custGeom>
            <a:avLst/>
            <a:gdLst/>
            <a:ahLst/>
            <a:cxnLst/>
            <a:rect l="l" t="t" r="r" b="b"/>
            <a:pathLst>
              <a:path w="10509294" h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24000"/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A6F537-F197-38D5-8B43-AF43449CE0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" b="8238"/>
          <a:stretch/>
        </p:blipFill>
        <p:spPr>
          <a:xfrm>
            <a:off x="1460164" y="3365649"/>
            <a:ext cx="3200251" cy="356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9D48E-DE36-4D9B-7BBB-4518D633D7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729"/>
          <a:stretch/>
        </p:blipFill>
        <p:spPr>
          <a:xfrm>
            <a:off x="5348703" y="3372408"/>
            <a:ext cx="3180662" cy="35421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42E69E-D50E-F35F-1243-DE5F231C0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8" b="18678"/>
          <a:stretch/>
        </p:blipFill>
        <p:spPr>
          <a:xfrm>
            <a:off x="9275690" y="3390900"/>
            <a:ext cx="3180662" cy="35421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C3F81-0FA3-E8AD-F0DD-4F7E4B1D97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r="3504"/>
          <a:stretch/>
        </p:blipFill>
        <p:spPr>
          <a:xfrm>
            <a:off x="13517833" y="3307884"/>
            <a:ext cx="3180662" cy="35421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BF003B-CC05-90F6-BD7A-C731527403C2}"/>
              </a:ext>
            </a:extLst>
          </p:cNvPr>
          <p:cNvSpPr/>
          <p:nvPr/>
        </p:nvSpPr>
        <p:spPr>
          <a:xfrm>
            <a:off x="990600" y="7126991"/>
            <a:ext cx="3810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DISHANT PALADIYA</a:t>
            </a:r>
          </a:p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2214103230</a:t>
            </a:r>
            <a:endParaRPr lang="en-US" sz="4000" b="1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9FC404-8D31-0337-AFA1-8F97A727016C}"/>
              </a:ext>
            </a:extLst>
          </p:cNvPr>
          <p:cNvSpPr/>
          <p:nvPr/>
        </p:nvSpPr>
        <p:spPr>
          <a:xfrm>
            <a:off x="5318223" y="7126990"/>
            <a:ext cx="346433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MAKRUBIYA</a:t>
            </a:r>
          </a:p>
          <a:p>
            <a:pPr algn="ctr"/>
            <a:r>
              <a:rPr lang="en-US" sz="4000" b="1" spc="-20" dirty="0">
                <a:latin typeface="Times New Roman" pitchFamily="18" charset="0"/>
                <a:cs typeface="Times New Roman" pitchFamily="18" charset="0"/>
              </a:rPr>
              <a:t>2214103286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8AF3E7-1B49-314C-CAE8-CBC6950FBB4A}"/>
              </a:ext>
            </a:extLst>
          </p:cNvPr>
          <p:cNvSpPr/>
          <p:nvPr/>
        </p:nvSpPr>
        <p:spPr>
          <a:xfrm>
            <a:off x="9150261" y="7126990"/>
            <a:ext cx="367194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VANSH DONGA</a:t>
            </a:r>
          </a:p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2214103318</a:t>
            </a:r>
            <a:endParaRPr lang="en-US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F5052D-E089-44AB-B198-0DDB2665BE21}"/>
              </a:ext>
            </a:extLst>
          </p:cNvPr>
          <p:cNvSpPr/>
          <p:nvPr/>
        </p:nvSpPr>
        <p:spPr>
          <a:xfrm>
            <a:off x="13639639" y="7126989"/>
            <a:ext cx="3180662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VANSH DONGA</a:t>
            </a:r>
          </a:p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2214103319</a:t>
            </a:r>
          </a:p>
          <a:p>
            <a:pPr algn="ctr"/>
            <a:endParaRPr lang="en-US" sz="40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2117824" y="-289784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9943" y="3864916"/>
            <a:ext cx="10985874" cy="439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8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drone market is rapidly growing, valued at $73.06 billion in 2024, with a 14.3% CAGR projected until 2030. Industries like agriculture, defense, and e-commerce drive this demand. Online platforms play a key role by offering diverse drone products, user-friendly interfaces, and secure transactions. As drone adoption expands, these websites will be crucial in making drone technology more accessible and widely used.</a:t>
            </a:r>
            <a:endParaRPr lang="en-US" sz="30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94707" y="60354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3809749" y="11103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32920" y="1073298"/>
            <a:ext cx="8939921" cy="2190281"/>
          </a:xfrm>
          <a:custGeom>
            <a:avLst/>
            <a:gdLst/>
            <a:ahLst/>
            <a:cxnLst/>
            <a:rect l="l" t="t" r="r" b="b"/>
            <a:pathLst>
              <a:path w="8939921" h="2190281">
                <a:moveTo>
                  <a:pt x="0" y="0"/>
                </a:moveTo>
                <a:lnTo>
                  <a:pt x="8939921" y="0"/>
                </a:lnTo>
                <a:lnTo>
                  <a:pt x="8939921" y="2190280"/>
                </a:lnTo>
                <a:lnTo>
                  <a:pt x="0" y="219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06592" y="1758842"/>
            <a:ext cx="7392577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conclusion</a:t>
            </a:r>
          </a:p>
        </p:txBody>
      </p:sp>
      <p:pic>
        <p:nvPicPr>
          <p:cNvPr id="18434" name="Picture 2" descr="Air Drone  icon">
            <a:extLst>
              <a:ext uri="{FF2B5EF4-FFF2-40B4-BE49-F238E27FC236}">
                <a16:creationId xmlns:a16="http://schemas.microsoft.com/office/drawing/2014/main" id="{636C252A-5A52-FD15-3FAE-86103AE0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4953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2117824" y="-289784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9943" y="3864916"/>
            <a:ext cx="10985874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YouTube Links: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DroneDJ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https://www.youtube.com/@DroneDJ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Captain Drone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https://www.youtube.com/@CaptainDrone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Valley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https://www.youtube.com/@DroneValley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Billy Kyle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https://www.youtube.com/@BillyKyle</a:t>
            </a:r>
            <a:endParaRPr lang="en-IN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 Links: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Xboom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Jetayu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Gadgets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Quadkart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Xbotics</a:t>
            </a:r>
            <a:endParaRPr lang="en-IN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4572000" algn="l"/>
              </a:tabLst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DJI India Shop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4572000" algn="l"/>
              </a:tabLst>
            </a:pPr>
            <a:r>
              <a:rPr lang="en-IN" sz="3200" b="1" dirty="0" err="1"/>
              <a:t>TropoGo</a:t>
            </a:r>
            <a:endParaRPr lang="en-US" sz="30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94707" y="603543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3809749" y="11103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06592" y="1758842"/>
            <a:ext cx="7392577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pic>
        <p:nvPicPr>
          <p:cNvPr id="18434" name="Picture 2" descr="Air Drone  icon">
            <a:extLst>
              <a:ext uri="{FF2B5EF4-FFF2-40B4-BE49-F238E27FC236}">
                <a16:creationId xmlns:a16="http://schemas.microsoft.com/office/drawing/2014/main" id="{636C252A-5A52-FD15-3FAE-86103AE0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4953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9EC20B-8098-B3A3-897B-E19E2EC76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09" y="-31710"/>
            <a:ext cx="15286383" cy="103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7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F64D-BDE6-056A-39FB-F33E43676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CC89E8-41C8-6805-C593-3BC4DC8E6E91}"/>
              </a:ext>
            </a:extLst>
          </p:cNvPr>
          <p:cNvSpPr/>
          <p:nvPr/>
        </p:nvSpPr>
        <p:spPr>
          <a:xfrm rot="-10155639">
            <a:off x="-1680668" y="-2277127"/>
            <a:ext cx="26062198" cy="19578808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57EDAF3-FBE7-B5AC-FB0D-2D6C3A769FC9}"/>
              </a:ext>
            </a:extLst>
          </p:cNvPr>
          <p:cNvSpPr/>
          <p:nvPr/>
        </p:nvSpPr>
        <p:spPr>
          <a:xfrm>
            <a:off x="-474372" y="-518971"/>
            <a:ext cx="2686290" cy="2687409"/>
          </a:xfrm>
          <a:custGeom>
            <a:avLst/>
            <a:gdLst/>
            <a:ahLst/>
            <a:cxnLst/>
            <a:rect l="l" t="t" r="r" b="b"/>
            <a:pathLst>
              <a:path w="2686290" h="2687409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7000"/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6A8C51F-9E54-A451-DBB0-AB46E0D9F697}"/>
              </a:ext>
            </a:extLst>
          </p:cNvPr>
          <p:cNvSpPr/>
          <p:nvPr/>
        </p:nvSpPr>
        <p:spPr>
          <a:xfrm>
            <a:off x="158279" y="-44143"/>
            <a:ext cx="1543046" cy="1543046"/>
          </a:xfrm>
          <a:custGeom>
            <a:avLst/>
            <a:gdLst/>
            <a:ahLst/>
            <a:cxnLst/>
            <a:rect l="l" t="t" r="r" b="b"/>
            <a:pathLst>
              <a:path w="1543046" h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BE073B-BD1D-822D-7E56-DF76B41F0DE0}"/>
              </a:ext>
            </a:extLst>
          </p:cNvPr>
          <p:cNvSpPr txBox="1"/>
          <p:nvPr/>
        </p:nvSpPr>
        <p:spPr>
          <a:xfrm>
            <a:off x="1828800" y="3390900"/>
            <a:ext cx="14477999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endParaRPr lang="en-US" sz="96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algn="ctr">
              <a:lnSpc>
                <a:spcPts val="4980"/>
              </a:lnSpc>
            </a:pPr>
            <a:endParaRPr lang="en-US" sz="96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algn="ctr">
              <a:lnSpc>
                <a:spcPts val="4980"/>
              </a:lnSpc>
            </a:pPr>
            <a:endParaRPr lang="en-US" sz="96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algn="ctr">
              <a:lnSpc>
                <a:spcPts val="4980"/>
              </a:lnSpc>
            </a:pPr>
            <a:r>
              <a:rPr lang="en-US" sz="10100" spc="-186" dirty="0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Thank </a:t>
            </a:r>
          </a:p>
          <a:p>
            <a:pPr algn="ctr">
              <a:lnSpc>
                <a:spcPts val="4980"/>
              </a:lnSpc>
            </a:pPr>
            <a:endParaRPr lang="en-US" sz="101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 algn="ctr">
              <a:lnSpc>
                <a:spcPts val="4980"/>
              </a:lnSpc>
            </a:pPr>
            <a:r>
              <a:rPr lang="en-US" sz="10100" spc="-186" dirty="0">
                <a:solidFill>
                  <a:srgbClr val="000000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you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4982D0D-24A4-CEF8-16A9-1B1560B62C61}"/>
              </a:ext>
            </a:extLst>
          </p:cNvPr>
          <p:cNvSpPr/>
          <p:nvPr/>
        </p:nvSpPr>
        <p:spPr>
          <a:xfrm rot="10800000">
            <a:off x="13940345" y="7734300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7CE0EBD-DBCD-6759-0EEB-A51CC7952591}"/>
              </a:ext>
            </a:extLst>
          </p:cNvPr>
          <p:cNvSpPr/>
          <p:nvPr/>
        </p:nvSpPr>
        <p:spPr>
          <a:xfrm>
            <a:off x="605938" y="2643266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 descr="Air Drone  icon">
            <a:extLst>
              <a:ext uri="{FF2B5EF4-FFF2-40B4-BE49-F238E27FC236}">
                <a16:creationId xmlns:a16="http://schemas.microsoft.com/office/drawing/2014/main" id="{660EA491-33CE-5B19-8494-88D0C2C3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600" y="37037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5153316"/>
            <a:ext cx="6881548" cy="2610171"/>
          </a:xfrm>
        </p:spPr>
        <p:txBody>
          <a:bodyPr/>
          <a:lstStyle/>
          <a:p>
            <a: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1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65349" y="4253640"/>
            <a:ext cx="2872041" cy="163379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and Planning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979481" y="4216257"/>
            <a:ext cx="2869692" cy="16606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091266" y="4263410"/>
            <a:ext cx="2869692" cy="16135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651B27EA-1A0C-34E5-FE79-2E8E576488E6}"/>
              </a:ext>
            </a:extLst>
          </p:cNvPr>
          <p:cNvSpPr txBox="1">
            <a:spLocks/>
          </p:cNvSpPr>
          <p:nvPr/>
        </p:nvSpPr>
        <p:spPr>
          <a:xfrm>
            <a:off x="9472343" y="6896747"/>
            <a:ext cx="2869692" cy="161353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8ED2363-FFB0-80C7-D90A-7B309BBA1D4B}"/>
              </a:ext>
            </a:extLst>
          </p:cNvPr>
          <p:cNvSpPr txBox="1">
            <a:spLocks/>
          </p:cNvSpPr>
          <p:nvPr/>
        </p:nvSpPr>
        <p:spPr>
          <a:xfrm>
            <a:off x="12563208" y="6956722"/>
            <a:ext cx="2869692" cy="161353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E22D1F1-0B5F-2AAE-A34B-F5EC74690B15}"/>
              </a:ext>
            </a:extLst>
          </p:cNvPr>
          <p:cNvSpPr/>
          <p:nvPr/>
        </p:nvSpPr>
        <p:spPr>
          <a:xfrm>
            <a:off x="-322202" y="1773734"/>
            <a:ext cx="7945458" cy="782699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E04169B7-9C09-F167-DF05-8E6A38C09C5F}"/>
              </a:ext>
            </a:extLst>
          </p:cNvPr>
          <p:cNvSpPr/>
          <p:nvPr/>
        </p:nvSpPr>
        <p:spPr>
          <a:xfrm rot="11444361">
            <a:off x="1469859" y="135372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7FBAA68E-E5F3-CE73-380A-07A208D1ECFE}"/>
              </a:ext>
            </a:extLst>
          </p:cNvPr>
          <p:cNvSpPr/>
          <p:nvPr/>
        </p:nvSpPr>
        <p:spPr>
          <a:xfrm rot="11444361">
            <a:off x="8327860" y="-63519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32999"/>
            </a:blip>
            <a:stretch>
              <a:fillRect t="-3140" b="-3140"/>
            </a:stretch>
          </a:blipFill>
        </p:spPr>
      </p:sp>
      <p:pic>
        <p:nvPicPr>
          <p:cNvPr id="3074" name="Picture 2" descr="Air Drone  icon">
            <a:extLst>
              <a:ext uri="{FF2B5EF4-FFF2-40B4-BE49-F238E27FC236}">
                <a16:creationId xmlns:a16="http://schemas.microsoft.com/office/drawing/2014/main" id="{32F2511A-E78D-000A-5B9C-EEC5D65D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248" y="70523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3F64D-BDE6-056A-39FB-F33E43676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CC89E8-41C8-6805-C593-3BC4DC8E6E91}"/>
              </a:ext>
            </a:extLst>
          </p:cNvPr>
          <p:cNvSpPr/>
          <p:nvPr/>
        </p:nvSpPr>
        <p:spPr>
          <a:xfrm rot="-10155639">
            <a:off x="-1680668" y="-2277127"/>
            <a:ext cx="26062198" cy="19578808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57EDAF3-FBE7-B5AC-FB0D-2D6C3A769FC9}"/>
              </a:ext>
            </a:extLst>
          </p:cNvPr>
          <p:cNvSpPr/>
          <p:nvPr/>
        </p:nvSpPr>
        <p:spPr>
          <a:xfrm>
            <a:off x="-474372" y="-518971"/>
            <a:ext cx="2686290" cy="2687409"/>
          </a:xfrm>
          <a:custGeom>
            <a:avLst/>
            <a:gdLst/>
            <a:ahLst/>
            <a:cxnLst/>
            <a:rect l="l" t="t" r="r" b="b"/>
            <a:pathLst>
              <a:path w="2686290" h="2687409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7000"/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C4C7059-C61D-813C-48E9-F9B8F02AEBDC}"/>
              </a:ext>
            </a:extLst>
          </p:cNvPr>
          <p:cNvSpPr txBox="1"/>
          <p:nvPr/>
        </p:nvSpPr>
        <p:spPr>
          <a:xfrm>
            <a:off x="3390900" y="1707112"/>
            <a:ext cx="1150620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Introduction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6A8C51F-9E54-A451-DBB0-AB46E0D9F697}"/>
              </a:ext>
            </a:extLst>
          </p:cNvPr>
          <p:cNvSpPr/>
          <p:nvPr/>
        </p:nvSpPr>
        <p:spPr>
          <a:xfrm>
            <a:off x="158279" y="-44143"/>
            <a:ext cx="1543046" cy="1543046"/>
          </a:xfrm>
          <a:custGeom>
            <a:avLst/>
            <a:gdLst/>
            <a:ahLst/>
            <a:cxnLst/>
            <a:rect l="l" t="t" r="r" b="b"/>
            <a:pathLst>
              <a:path w="1543046" h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BE073B-BD1D-822D-7E56-DF76B41F0DE0}"/>
              </a:ext>
            </a:extLst>
          </p:cNvPr>
          <p:cNvSpPr txBox="1"/>
          <p:nvPr/>
        </p:nvSpPr>
        <p:spPr>
          <a:xfrm>
            <a:off x="1981200" y="3526696"/>
            <a:ext cx="14477999" cy="5716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8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drone-selling website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e-commerce platform designed to offer a wide range of drones for various purposes, including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recreational, professional, and industrial use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provides users with an intuitive interface to explore different models, compare features, and make secure purchases. The website includes essential functionalities such as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registration, product catalog, order management, and payment processing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With 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 and seamless navigation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ensures a smooth shopping experience. Advanced search and filtering options help customers find the right drone easily. Integrated customer support and after-sales services enhance user satisfaction, making drone purchasing convenient and efficient.</a:t>
            </a:r>
            <a:endParaRPr lang="en-US" sz="3000" spc="-186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4982D0D-24A4-CEF8-16A9-1B1560B62C61}"/>
              </a:ext>
            </a:extLst>
          </p:cNvPr>
          <p:cNvSpPr/>
          <p:nvPr/>
        </p:nvSpPr>
        <p:spPr>
          <a:xfrm rot="10800000">
            <a:off x="13940345" y="7734300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7CE0EBD-DBCD-6759-0EEB-A51CC7952591}"/>
              </a:ext>
            </a:extLst>
          </p:cNvPr>
          <p:cNvSpPr/>
          <p:nvPr/>
        </p:nvSpPr>
        <p:spPr>
          <a:xfrm>
            <a:off x="605938" y="2643266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 descr="Air Drone  icon">
            <a:extLst>
              <a:ext uri="{FF2B5EF4-FFF2-40B4-BE49-F238E27FC236}">
                <a16:creationId xmlns:a16="http://schemas.microsoft.com/office/drawing/2014/main" id="{660EA491-33CE-5B19-8494-88D0C2C3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600" y="37037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968540" y="-26181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5447711" y="240194"/>
            <a:ext cx="7392577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Work Flow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049000" y="-266700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AC725-B8B0-7903-11CA-4A5BFCA6B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409700"/>
            <a:ext cx="5943600" cy="83289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 descr="Air Drone  icon">
            <a:extLst>
              <a:ext uri="{FF2B5EF4-FFF2-40B4-BE49-F238E27FC236}">
                <a16:creationId xmlns:a16="http://schemas.microsoft.com/office/drawing/2014/main" id="{8BF6F7FF-34CF-1483-1DF3-B5A283FE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0" y="433398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2072862" y="-27705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12936" y="3619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81531">
            <a:off x="-1441921" y="295543"/>
            <a:ext cx="7315200" cy="2130552"/>
          </a:xfrm>
          <a:custGeom>
            <a:avLst/>
            <a:gdLst/>
            <a:ahLst/>
            <a:cxnLst/>
            <a:rect l="l" t="t" r="r" b="b"/>
            <a:pathLst>
              <a:path w="7315200" h="2130552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23207" y="9143406"/>
            <a:ext cx="7315200" cy="762000"/>
          </a:xfrm>
          <a:custGeom>
            <a:avLst/>
            <a:gdLst/>
            <a:ahLst/>
            <a:cxnLst/>
            <a:rect l="l" t="t" r="r" b="b"/>
            <a:pathLst>
              <a:path w="7315200" h="762000">
                <a:moveTo>
                  <a:pt x="0" y="0"/>
                </a:moveTo>
                <a:lnTo>
                  <a:pt x="7315200" y="0"/>
                </a:lnTo>
                <a:lnTo>
                  <a:pt x="7315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95800" y="783608"/>
            <a:ext cx="1040171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SCOPE &amp; PLANNING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96400" y="2037004"/>
            <a:ext cx="7270217" cy="653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5399"/>
              </a:lnSpc>
              <a:spcBef>
                <a:spcPts val="80"/>
              </a:spcBef>
              <a:spcAft>
                <a:spcPts val="60"/>
              </a:spcAft>
              <a:buFont typeface="Wingdings" panose="05000000000000000000" pitchFamily="2" charset="2"/>
              <a:buChar char="v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Product Range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Drones for hobbyists, professionals, and businesses.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Shopping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Easy navigation, filters, and secure payments.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Future expansion for new products and global reach.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Planning: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(frontend),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(backend),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MySQL/NoSQL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(database).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Performance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SSL encryption, secure login, and fast loading.</a:t>
            </a:r>
          </a:p>
          <a:p>
            <a:pPr marL="457200" indent="-457200">
              <a:spcBef>
                <a:spcPts val="80"/>
              </a:spcBef>
              <a:spcAft>
                <a:spcPts val="60"/>
              </a:spcAft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&amp; Support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SEO, social media promotions, and live chat assistance.</a:t>
            </a:r>
            <a:endParaRPr lang="en-US" sz="2499" spc="-154" dirty="0">
              <a:solidFill>
                <a:srgbClr val="000000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</p:txBody>
      </p:sp>
      <p:pic>
        <p:nvPicPr>
          <p:cNvPr id="11" name="Picture Placeholder 37" descr="People working in office">
            <a:extLst>
              <a:ext uri="{FF2B5EF4-FFF2-40B4-BE49-F238E27FC236}">
                <a16:creationId xmlns:a16="http://schemas.microsoft.com/office/drawing/2014/main" id="{5F272AB6-8E57-FA83-9DA8-DD1CB350F0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688" y="1719762"/>
            <a:ext cx="7208223" cy="802637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6146" name="Picture 2" descr="Air Drone  icon">
            <a:extLst>
              <a:ext uri="{FF2B5EF4-FFF2-40B4-BE49-F238E27FC236}">
                <a16:creationId xmlns:a16="http://schemas.microsoft.com/office/drawing/2014/main" id="{726C6338-B802-41EF-3FEC-4884591E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667" y="419694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7260E-2B31-51CD-D2DF-139888EC8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4C3BCA-7CDA-0A3B-42FC-FC97AA09DBB5}"/>
              </a:ext>
            </a:extLst>
          </p:cNvPr>
          <p:cNvSpPr/>
          <p:nvPr/>
        </p:nvSpPr>
        <p:spPr>
          <a:xfrm rot="-10155639">
            <a:off x="-2072862" y="-27705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0382A9F-A371-159A-AB91-3A356BC8A935}"/>
              </a:ext>
            </a:extLst>
          </p:cNvPr>
          <p:cNvSpPr/>
          <p:nvPr/>
        </p:nvSpPr>
        <p:spPr>
          <a:xfrm>
            <a:off x="-2212936" y="3619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580926F-8F8F-911E-BD93-A3D99FCF5024}"/>
              </a:ext>
            </a:extLst>
          </p:cNvPr>
          <p:cNvSpPr/>
          <p:nvPr/>
        </p:nvSpPr>
        <p:spPr>
          <a:xfrm>
            <a:off x="14323207" y="-2592852"/>
            <a:ext cx="5542651" cy="5542651"/>
          </a:xfrm>
          <a:custGeom>
            <a:avLst/>
            <a:gdLst/>
            <a:ahLst/>
            <a:cxnLst/>
            <a:rect l="l" t="t" r="r" b="b"/>
            <a:pathLst>
              <a:path w="5542651" h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307AFF4-497E-2833-410A-84338AFE77E9}"/>
              </a:ext>
            </a:extLst>
          </p:cNvPr>
          <p:cNvSpPr/>
          <p:nvPr/>
        </p:nvSpPr>
        <p:spPr>
          <a:xfrm rot="-481531">
            <a:off x="-1441921" y="295543"/>
            <a:ext cx="7315200" cy="2130552"/>
          </a:xfrm>
          <a:custGeom>
            <a:avLst/>
            <a:gdLst/>
            <a:ahLst/>
            <a:cxnLst/>
            <a:rect l="l" t="t" r="r" b="b"/>
            <a:pathLst>
              <a:path w="7315200" h="2130552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60AD4D6-4DFC-05B6-E86D-318C53AF7156}"/>
              </a:ext>
            </a:extLst>
          </p:cNvPr>
          <p:cNvSpPr/>
          <p:nvPr/>
        </p:nvSpPr>
        <p:spPr>
          <a:xfrm>
            <a:off x="14323207" y="9143406"/>
            <a:ext cx="7315200" cy="762000"/>
          </a:xfrm>
          <a:custGeom>
            <a:avLst/>
            <a:gdLst/>
            <a:ahLst/>
            <a:cxnLst/>
            <a:rect l="l" t="t" r="r" b="b"/>
            <a:pathLst>
              <a:path w="7315200" h="762000">
                <a:moveTo>
                  <a:pt x="0" y="0"/>
                </a:moveTo>
                <a:lnTo>
                  <a:pt x="7315200" y="0"/>
                </a:lnTo>
                <a:lnTo>
                  <a:pt x="7315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EF9033-1E27-5434-A26C-EAB01A49F72A}"/>
              </a:ext>
            </a:extLst>
          </p:cNvPr>
          <p:cNvSpPr txBox="1"/>
          <p:nvPr/>
        </p:nvSpPr>
        <p:spPr>
          <a:xfrm>
            <a:off x="4495800" y="783608"/>
            <a:ext cx="1040171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Designing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65EC903-20D0-06CA-4868-AF33199FD1D7}"/>
              </a:ext>
            </a:extLst>
          </p:cNvPr>
          <p:cNvSpPr txBox="1"/>
          <p:nvPr/>
        </p:nvSpPr>
        <p:spPr>
          <a:xfrm>
            <a:off x="9448800" y="2465388"/>
            <a:ext cx="7270217" cy="68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Key Considerations in Drone Design: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Airframe Design</a:t>
            </a:r>
            <a:r>
              <a:rPr lang="en-US" sz="2800" dirty="0"/>
              <a:t>: Selecting an appropriate configuration—such as fixed-wing, multirotor, or hybrid—based on the drone's intended use and flight requirements.​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Material Selection</a:t>
            </a:r>
            <a:r>
              <a:rPr lang="en-US" sz="2800" dirty="0"/>
              <a:t>: Use lightweight, durable materials like carbon fiber or aluminum alloys to enhance structural integrity and maneuverability.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Propulsion System</a:t>
            </a:r>
            <a:r>
              <a:rPr lang="en-US" sz="2800" dirty="0"/>
              <a:t>: Select appropriate motors and propellers to ensure sufficient thrust and energy efficiency.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Power Source</a:t>
            </a:r>
            <a:r>
              <a:rPr lang="en-US" sz="2800" dirty="0"/>
              <a:t>: Determine suitable battery types and capacities to balance flight duration and payload needs.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37" descr="People working in office">
            <a:extLst>
              <a:ext uri="{FF2B5EF4-FFF2-40B4-BE49-F238E27FC236}">
                <a16:creationId xmlns:a16="http://schemas.microsoft.com/office/drawing/2014/main" id="{4922CD37-7A52-29E1-EF21-421E40ACCD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1688" y="1719762"/>
            <a:ext cx="7208223" cy="802637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29" name="Picture 5" descr="Air Drone  icon">
            <a:extLst>
              <a:ext uri="{FF2B5EF4-FFF2-40B4-BE49-F238E27FC236}">
                <a16:creationId xmlns:a16="http://schemas.microsoft.com/office/drawing/2014/main" id="{BBED377A-9163-EE26-1CD4-EA54C2E2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067" y="549289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06" y="452473"/>
            <a:ext cx="8235995" cy="10452509"/>
          </a:xfrm>
        </p:spPr>
        <p:txBody>
          <a:bodyPr/>
          <a:lstStyle/>
          <a:p>
            <a: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b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b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1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 Level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979481" y="4216257"/>
            <a:ext cx="2869692" cy="1660686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730049" y="9128579"/>
            <a:ext cx="6172200" cy="54768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371600">
              <a:defRPr/>
            </a:pPr>
            <a:endParaRPr lang="en-US" sz="1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>
                <a:solidFill>
                  <a:schemeClr val="tx1"/>
                </a:solidFill>
              </a:rPr>
              <a:pPr/>
              <a:t>8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98ED2363-FFB0-80C7-D90A-7B309BBA1D4B}"/>
              </a:ext>
            </a:extLst>
          </p:cNvPr>
          <p:cNvSpPr txBox="1">
            <a:spLocks/>
          </p:cNvSpPr>
          <p:nvPr/>
        </p:nvSpPr>
        <p:spPr>
          <a:xfrm>
            <a:off x="12563208" y="6956722"/>
            <a:ext cx="2869692" cy="161353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accent6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</a:p>
        </p:txBody>
      </p:sp>
      <p:pic>
        <p:nvPicPr>
          <p:cNvPr id="7170" name="Picture 2" descr="Air Drone  icon">
            <a:extLst>
              <a:ext uri="{FF2B5EF4-FFF2-40B4-BE49-F238E27FC236}">
                <a16:creationId xmlns:a16="http://schemas.microsoft.com/office/drawing/2014/main" id="{22546D12-5851-074D-B1F2-13E2C653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24" y="3429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3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4AD1F-EF0A-4315-D05F-2479B0DA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FAB02E-4A4D-AC9D-99C8-62E26B7F9DC2}"/>
              </a:ext>
            </a:extLst>
          </p:cNvPr>
          <p:cNvSpPr/>
          <p:nvPr/>
        </p:nvSpPr>
        <p:spPr>
          <a:xfrm rot="-10155639">
            <a:off x="-968540" y="-2618119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C72A9A2-5A86-8B1A-E229-B514300AF0E7}"/>
              </a:ext>
            </a:extLst>
          </p:cNvPr>
          <p:cNvSpPr txBox="1"/>
          <p:nvPr/>
        </p:nvSpPr>
        <p:spPr>
          <a:xfrm>
            <a:off x="5447711" y="240194"/>
            <a:ext cx="7392577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1</a:t>
            </a:r>
            <a:r>
              <a:rPr lang="en-IN" sz="6000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st</a:t>
            </a:r>
            <a:r>
              <a:rPr lang="en-IN" sz="7501" b="1" spc="-465" dirty="0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 </a:t>
            </a:r>
            <a:r>
              <a:rPr lang="en-IN" sz="7501" b="1" spc="-465" dirty="0" err="1">
                <a:solidFill>
                  <a:srgbClr val="000000"/>
                </a:solidFill>
                <a:latin typeface="Times New Roman" panose="02020603050405020304" pitchFamily="18" charset="0"/>
                <a:ea typeface="Cinzel Decorative Bold"/>
                <a:cs typeface="Times New Roman" panose="02020603050405020304" pitchFamily="18" charset="0"/>
                <a:sym typeface="Cinzel Decorative Bold"/>
              </a:rPr>
              <a:t>daigram</a:t>
            </a:r>
            <a:endParaRPr lang="en-US" sz="7501" b="1" spc="-465" dirty="0">
              <a:solidFill>
                <a:srgbClr val="000000"/>
              </a:solidFill>
              <a:latin typeface="Times New Roman" panose="02020603050405020304" pitchFamily="18" charset="0"/>
              <a:ea typeface="Cinzel Decorative Bold"/>
              <a:cs typeface="Times New Roman" panose="02020603050405020304" pitchFamily="18" charset="0"/>
              <a:sym typeface="Cinzel Decorative Bold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56FAF93-30A4-83CC-D717-174BA90AD3DE}"/>
              </a:ext>
            </a:extLst>
          </p:cNvPr>
          <p:cNvSpPr/>
          <p:nvPr/>
        </p:nvSpPr>
        <p:spPr>
          <a:xfrm>
            <a:off x="11049000" y="-266700"/>
            <a:ext cx="7559533" cy="7559533"/>
          </a:xfrm>
          <a:custGeom>
            <a:avLst/>
            <a:gdLst/>
            <a:ahLst/>
            <a:cxnLst/>
            <a:rect l="l" t="t" r="r" b="b"/>
            <a:pathLst>
              <a:path w="7559533" h="7559533">
                <a:moveTo>
                  <a:pt x="0" y="0"/>
                </a:moveTo>
                <a:lnTo>
                  <a:pt x="7559533" y="0"/>
                </a:lnTo>
                <a:lnTo>
                  <a:pt x="7559533" y="7559533"/>
                </a:lnTo>
                <a:lnTo>
                  <a:pt x="0" y="755953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9218" name="Picture 2" descr="Air Drone  icon">
            <a:extLst>
              <a:ext uri="{FF2B5EF4-FFF2-40B4-BE49-F238E27FC236}">
                <a16:creationId xmlns:a16="http://schemas.microsoft.com/office/drawing/2014/main" id="{DE490AF3-BB51-F0CC-2F0F-27C2A565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00" y="240194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7535FF6D-F3DE-ED94-9863-C60DD3191B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0" y="1534794"/>
            <a:ext cx="9525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553</Words>
  <Application>Microsoft Office PowerPoint</Application>
  <PresentationFormat>Custom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Abadi</vt:lpstr>
      <vt:lpstr>Wingdings</vt:lpstr>
      <vt:lpstr>Times New Roman</vt:lpstr>
      <vt:lpstr>Arial</vt:lpstr>
      <vt:lpstr>Office Theme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DATA  FLOW  DIAGRAM</vt:lpstr>
      <vt:lpstr>PowerPoint Presentation</vt:lpstr>
      <vt:lpstr>PowerPoint Presentation</vt:lpstr>
      <vt:lpstr>PowerPoint Presentation</vt:lpstr>
      <vt:lpstr>PowerPoint Presentation</vt:lpstr>
      <vt:lpstr>USER  INTERFACE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Grey Gradient Minimalist Group Project Presentation</dc:title>
  <dc:creator>PRINCE SAVANI</dc:creator>
  <cp:lastModifiedBy>Dishant paladiya</cp:lastModifiedBy>
  <cp:revision>18</cp:revision>
  <dcterms:created xsi:type="dcterms:W3CDTF">2006-08-16T00:00:00Z</dcterms:created>
  <dcterms:modified xsi:type="dcterms:W3CDTF">2025-05-17T08:38:43Z</dcterms:modified>
  <dc:identifier>DAGiQeYmgcs</dc:identifier>
</cp:coreProperties>
</file>